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13"/>
  </p:notesMasterIdLst>
  <p:sldIdLst>
    <p:sldId id="270" r:id="rId2"/>
    <p:sldId id="256" r:id="rId3"/>
    <p:sldId id="260" r:id="rId4"/>
    <p:sldId id="257" r:id="rId5"/>
    <p:sldId id="269" r:id="rId6"/>
    <p:sldId id="262" r:id="rId7"/>
    <p:sldId id="263" r:id="rId8"/>
    <p:sldId id="264" r:id="rId9"/>
    <p:sldId id="268" r:id="rId10"/>
    <p:sldId id="266"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A1A1"/>
    <a:srgbClr val="E4B75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284" y="-258"/>
      </p:cViewPr>
      <p:guideLst>
        <p:guide orient="horz" pos="2160"/>
        <p:guide pos="2880"/>
      </p:guideLst>
    </p:cSldViewPr>
  </p:slideViewPr>
  <p:notesTextViewPr>
    <p:cViewPr>
      <p:scale>
        <a:sx n="100" d="100"/>
        <a:sy n="100" d="100"/>
      </p:scale>
      <p:origin x="0" y="0"/>
    </p:cViewPr>
  </p:notesTextViewPr>
  <p:sorterViewPr>
    <p:cViewPr>
      <p:scale>
        <a:sx n="60" d="100"/>
        <a:sy n="6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0BD643-A0F2-480D-BC76-E892A0603DC1}" type="datetimeFigureOut">
              <a:rPr lang="en-US" smtClean="0"/>
              <a:pPr/>
              <a:t>7/14/2012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B17AC-94B2-429C-BBC5-6862300C82F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(TOI, Chandigarh edition.)</a:t>
            </a:r>
          </a:p>
          <a:p>
            <a:endParaRPr lang="en-US" dirty="0"/>
          </a:p>
        </p:txBody>
      </p:sp>
      <p:sp>
        <p:nvSpPr>
          <p:cNvPr id="4" name="Slide Number Placeholder 3"/>
          <p:cNvSpPr>
            <a:spLocks noGrp="1"/>
          </p:cNvSpPr>
          <p:nvPr>
            <p:ph type="sldNum" sz="quarter" idx="10"/>
          </p:nvPr>
        </p:nvSpPr>
        <p:spPr/>
        <p:txBody>
          <a:bodyPr/>
          <a:lstStyle/>
          <a:p>
            <a:fld id="{25CB17AC-94B2-429C-BBC5-6862300C82F8}"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BF0662C-AE36-4192-A76D-A942F8399A82}" type="datetimeFigureOut">
              <a:rPr lang="en-IN" smtClean="0"/>
              <a:pPr/>
              <a:t>7/14/2012</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CCCD8F3-FD0D-4F8F-9E5D-D2DF051CA271}"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0662C-AE36-4192-A76D-A942F8399A82}" type="datetimeFigureOut">
              <a:rPr lang="en-IN" smtClean="0"/>
              <a:pPr/>
              <a:t>7/14/2012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CCD8F3-FD0D-4F8F-9E5D-D2DF051CA27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F0662C-AE36-4192-A76D-A942F8399A82}" type="datetimeFigureOut">
              <a:rPr lang="en-IN" smtClean="0"/>
              <a:pPr/>
              <a:t>7/14/2012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CCD8F3-FD0D-4F8F-9E5D-D2DF051CA27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BF0662C-AE36-4192-A76D-A942F8399A82}" type="datetimeFigureOut">
              <a:rPr lang="en-IN" smtClean="0"/>
              <a:pPr/>
              <a:t>7/14/2012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CCCD8F3-FD0D-4F8F-9E5D-D2DF051CA271}"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F0662C-AE36-4192-A76D-A942F8399A82}" type="datetimeFigureOut">
              <a:rPr lang="en-IN" smtClean="0"/>
              <a:pPr/>
              <a:t>7/14/2012</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CCCD8F3-FD0D-4F8F-9E5D-D2DF051CA27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BF0662C-AE36-4192-A76D-A942F8399A82}" type="datetimeFigureOut">
              <a:rPr lang="en-IN" smtClean="0"/>
              <a:pPr/>
              <a:t>7/14/2012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CCD8F3-FD0D-4F8F-9E5D-D2DF051CA271}"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BF0662C-AE36-4192-A76D-A942F8399A82}" type="datetimeFigureOut">
              <a:rPr lang="en-IN" smtClean="0"/>
              <a:pPr/>
              <a:t>7/14/2012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CCCD8F3-FD0D-4F8F-9E5D-D2DF051CA271}"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F0662C-AE36-4192-A76D-A942F8399A82}" type="datetimeFigureOut">
              <a:rPr lang="en-IN" smtClean="0"/>
              <a:pPr/>
              <a:t>7/14/2012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CCCD8F3-FD0D-4F8F-9E5D-D2DF051CA271}"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0662C-AE36-4192-A76D-A942F8399A82}" type="datetimeFigureOut">
              <a:rPr lang="en-IN" smtClean="0"/>
              <a:pPr/>
              <a:t>7/14/2012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CCCD8F3-FD0D-4F8F-9E5D-D2DF051CA27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F0662C-AE36-4192-A76D-A942F8399A82}" type="datetimeFigureOut">
              <a:rPr lang="en-IN" smtClean="0"/>
              <a:pPr/>
              <a:t>7/14/2012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CCCD8F3-FD0D-4F8F-9E5D-D2DF051CA271}"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F0662C-AE36-4192-A76D-A942F8399A82}" type="datetimeFigureOut">
              <a:rPr lang="en-IN" smtClean="0"/>
              <a:pPr/>
              <a:t>7/14/2012</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DCCCD8F3-FD0D-4F8F-9E5D-D2DF051CA271}"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BF0662C-AE36-4192-A76D-A942F8399A82}" type="datetimeFigureOut">
              <a:rPr lang="en-IN" smtClean="0"/>
              <a:pPr/>
              <a:t>7/14/2012</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CCCD8F3-FD0D-4F8F-9E5D-D2DF051CA27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lstStyle/>
          <a:p>
            <a:pPr algn="just">
              <a:buNone/>
            </a:pPr>
            <a:r>
              <a:rPr lang="en-US" dirty="0" smtClean="0"/>
              <a:t>	Our idea is to make a portable device that could sense when the milk is about to boil and buzzer an alarm so that we can know few minutes before. After hearing alarm we can go and stop it, there is no need to attend the milk till it boils. It would be a great relief to us from the stress to attend the milk till it boils. It would also reduce our work that gets added due to overflowed milk. It allows us to concentrate on other works also.  We can set the sensor level  so the user can decide the degree of  boiling.</a:t>
            </a:r>
          </a:p>
          <a:p>
            <a:endParaRPr lang="en-US" dirty="0" smtClean="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arketing-strategy.jpg"/>
          <p:cNvPicPr>
            <a:picLocks noChangeAspect="1"/>
          </p:cNvPicPr>
          <p:nvPr/>
        </p:nvPicPr>
        <p:blipFill>
          <a:blip r:embed="rId2" cstate="print">
            <a:lum bright="89000" contrast="-54000"/>
          </a:blip>
          <a:stretch>
            <a:fillRect/>
          </a:stretch>
        </p:blipFill>
        <p:spPr>
          <a:xfrm>
            <a:off x="827584" y="1340768"/>
            <a:ext cx="7826052" cy="5217368"/>
          </a:xfrm>
          <a:prstGeom prst="rect">
            <a:avLst/>
          </a:prstGeom>
        </p:spPr>
      </p:pic>
      <p:sp>
        <p:nvSpPr>
          <p:cNvPr id="3" name="Content Placeholder 2"/>
          <p:cNvSpPr>
            <a:spLocks noGrp="1"/>
          </p:cNvSpPr>
          <p:nvPr>
            <p:ph sz="quarter" idx="1"/>
          </p:nvPr>
        </p:nvSpPr>
        <p:spPr>
          <a:xfrm>
            <a:off x="2267744" y="1556792"/>
            <a:ext cx="5987008" cy="4525963"/>
          </a:xfrm>
        </p:spPr>
        <p:txBody>
          <a:bodyPr>
            <a:normAutofit/>
          </a:bodyPr>
          <a:lstStyle/>
          <a:p>
            <a:r>
              <a:rPr lang="en-IN" sz="2800" b="1" dirty="0" smtClean="0"/>
              <a:t>Financial Help</a:t>
            </a:r>
          </a:p>
          <a:p>
            <a:pPr>
              <a:buNone/>
            </a:pPr>
            <a:r>
              <a:rPr lang="en-IN" sz="2800" b="1" dirty="0" smtClean="0"/>
              <a:t>	-Investment on Sensors, buzzers, assembling, delivering.</a:t>
            </a:r>
          </a:p>
          <a:p>
            <a:r>
              <a:rPr lang="en-IN" sz="2800" b="1" dirty="0" smtClean="0"/>
              <a:t>Marketing Help</a:t>
            </a:r>
          </a:p>
          <a:p>
            <a:pPr>
              <a:buNone/>
            </a:pPr>
            <a:r>
              <a:rPr lang="en-IN" sz="2800" b="1" dirty="0" smtClean="0"/>
              <a:t>	- Through utensil-sellers and milk vendors.</a:t>
            </a:r>
          </a:p>
          <a:p>
            <a:r>
              <a:rPr lang="en-IN" sz="2800" b="1" dirty="0" smtClean="0"/>
              <a:t>Strategic Knowhow</a:t>
            </a:r>
          </a:p>
          <a:p>
            <a:pPr>
              <a:buNone/>
            </a:pPr>
            <a:r>
              <a:rPr lang="en-IN" sz="2800" b="1" dirty="0" smtClean="0"/>
              <a:t>	-Bridging emotionally through to consumers</a:t>
            </a:r>
            <a:endParaRPr lang="en-IN" sz="2800" b="1" dirty="0"/>
          </a:p>
        </p:txBody>
      </p:sp>
      <p:sp>
        <p:nvSpPr>
          <p:cNvPr id="6" name="Rectangle 5"/>
          <p:cNvSpPr/>
          <p:nvPr/>
        </p:nvSpPr>
        <p:spPr>
          <a:xfrm>
            <a:off x="651701" y="476672"/>
            <a:ext cx="4280339"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5400" b="1" cap="none" spc="0" dirty="0" smtClean="0">
                <a:ln w="50800"/>
                <a:solidFill>
                  <a:schemeClr val="bg1">
                    <a:shade val="50000"/>
                  </a:schemeClr>
                </a:solidFill>
                <a:effectLst/>
              </a:rPr>
              <a:t>Help Needed?</a:t>
            </a:r>
            <a:endParaRPr lang="en-IN" sz="5400" b="1" cap="none" spc="0" dirty="0">
              <a:ln w="50800"/>
              <a:solidFill>
                <a:schemeClr val="bg1">
                  <a:shade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0"/>
                                        <p:tgtEl>
                                          <p:spTgt spid="3">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68346"/>
          </a:xfrm>
        </p:spPr>
        <p:txBody>
          <a:bodyPr>
            <a:noAutofit/>
          </a:bodyPr>
          <a:lstStyle/>
          <a:p>
            <a:pPr algn="ctr"/>
            <a:r>
              <a:rPr lang="en-US" sz="5400" dirty="0" smtClean="0">
                <a:solidFill>
                  <a:schemeClr val="accent1">
                    <a:lumMod val="60000"/>
                    <a:lumOff val="40000"/>
                  </a:schemeClr>
                </a:solidFill>
                <a:effectLst>
                  <a:outerShdw blurRad="38100" dist="38100" dir="2700000" algn="tl">
                    <a:srgbClr val="000000">
                      <a:alpha val="43137"/>
                    </a:srgbClr>
                  </a:outerShdw>
                </a:effectLst>
              </a:rPr>
              <a:t>TEAM</a:t>
            </a:r>
            <a:endParaRPr lang="en-US" sz="5400" dirty="0">
              <a:solidFill>
                <a:schemeClr val="accent1">
                  <a:lumMod val="60000"/>
                  <a:lumOff val="40000"/>
                </a:schemeClr>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nvGraphicFramePr>
        <p:xfrm>
          <a:off x="428596" y="1285860"/>
          <a:ext cx="8286808" cy="4929224"/>
        </p:xfrm>
        <a:graphic>
          <a:graphicData uri="http://schemas.openxmlformats.org/drawingml/2006/table">
            <a:tbl>
              <a:tblPr/>
              <a:tblGrid>
                <a:gridCol w="2465251"/>
                <a:gridCol w="5821557"/>
              </a:tblGrid>
              <a:tr h="616153">
                <a:tc>
                  <a:txBody>
                    <a:bodyPr/>
                    <a:lstStyle/>
                    <a:p>
                      <a:pPr lvl="1" algn="l" fontAlgn="b"/>
                      <a:r>
                        <a:rPr lang="en-US" sz="1600" b="1" i="0" u="none" strike="noStrike">
                          <a:solidFill>
                            <a:srgbClr val="0070C0"/>
                          </a:solidFill>
                          <a:latin typeface="Calibri"/>
                        </a:rPr>
                        <a:t>N. SARAVANA KUMAR</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HINDUSTHAN COLLEGE OF ENGINEERING AND TECHNOLOGY, COIMBATORE</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NAVDEEP GAUR</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P. M. COLLEGE OF ENGINEERING, SONEPAT</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Krunal</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 </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RANDEEP B</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AIMIT, ST ALOYSIUS COLLEGE, MANGALORE</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Himanshu</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NOIDA INTERNATIONAL UNIVERSITY, NOIDA</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AMI ATULBHAI DESAI</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J P DAWAR INSTITUTE OF INFORMATION SCIENCE &amp; TECHNOLOGY, SURAT</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ARPIT DILIP PATEL</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a:solidFill>
                            <a:srgbClr val="0070C0"/>
                          </a:solidFill>
                          <a:latin typeface="Calibri"/>
                        </a:rPr>
                        <a:t>PANDIT DEENDAYAL PETROLEUM UNIVERSITY, GANDHINAGAR</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6153">
                <a:tc>
                  <a:txBody>
                    <a:bodyPr/>
                    <a:lstStyle/>
                    <a:p>
                      <a:pPr lvl="1" algn="l" fontAlgn="b"/>
                      <a:r>
                        <a:rPr lang="en-US" sz="1600" b="1" i="0" u="none" strike="noStrike">
                          <a:solidFill>
                            <a:srgbClr val="0070C0"/>
                          </a:solidFill>
                          <a:latin typeface="Calibri"/>
                        </a:rPr>
                        <a:t>Saket</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1" algn="l" fontAlgn="b"/>
                      <a:r>
                        <a:rPr lang="en-US" sz="1600" b="1" i="0" u="none" strike="noStrike" dirty="0">
                          <a:solidFill>
                            <a:srgbClr val="0070C0"/>
                          </a:solidFill>
                          <a:latin typeface="Calibri"/>
                        </a:rPr>
                        <a:t> </a:t>
                      </a:r>
                    </a:p>
                  </a:txBody>
                  <a:tcPr marL="8194" marR="8194" marT="81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1800" b="1" dirty="0" smtClean="0"/>
              <a:t>( </a:t>
            </a:r>
            <a:r>
              <a:rPr lang="en-IN" sz="1800" b="1" dirty="0" err="1" smtClean="0"/>
              <a:t>esperanto</a:t>
            </a:r>
            <a:r>
              <a:rPr lang="en-IN" sz="1800" b="1" dirty="0" smtClean="0"/>
              <a:t> for creativity )</a:t>
            </a:r>
            <a:endParaRPr lang="en-IN" sz="1800" b="1" dirty="0"/>
          </a:p>
        </p:txBody>
      </p:sp>
      <p:pic>
        <p:nvPicPr>
          <p:cNvPr id="5" name="Content Placeholder 4" descr="DSC06055.JPG"/>
          <p:cNvPicPr>
            <a:picLocks noGrp="1" noChangeAspect="1"/>
          </p:cNvPicPr>
          <p:nvPr>
            <p:ph sz="quarter" idx="1"/>
          </p:nvPr>
        </p:nvPicPr>
        <p:blipFill>
          <a:blip r:embed="rId2" cstate="print"/>
          <a:stretch>
            <a:fillRect/>
          </a:stretch>
        </p:blipFill>
        <p:spPr>
          <a:xfrm>
            <a:off x="936707" y="1447800"/>
            <a:ext cx="7727786" cy="4572000"/>
          </a:xfrm>
          <a:effectLst>
            <a:outerShdw blurRad="50800" dist="50800" dir="2280000" algn="ctr" rotWithShape="0">
              <a:srgbClr val="000000">
                <a:alpha val="43137"/>
              </a:srgbClr>
            </a:outerShdw>
          </a:effectLst>
        </p:spPr>
      </p:pic>
      <p:sp>
        <p:nvSpPr>
          <p:cNvPr id="4" name="TextBox 3"/>
          <p:cNvSpPr txBox="1"/>
          <p:nvPr/>
        </p:nvSpPr>
        <p:spPr>
          <a:xfrm>
            <a:off x="1691680" y="6093296"/>
            <a:ext cx="8280920" cy="369332"/>
          </a:xfrm>
          <a:prstGeom prst="rect">
            <a:avLst/>
          </a:prstGeom>
          <a:noFill/>
        </p:spPr>
        <p:txBody>
          <a:bodyPr wrap="square" rtlCol="0">
            <a:spAutoFit/>
          </a:bodyPr>
          <a:lstStyle/>
          <a:p>
            <a:r>
              <a:rPr lang="en-IN" b="1" dirty="0" err="1" smtClean="0"/>
              <a:t>Saravan,Navdeep,Krunal,Randeep.Himanshu,Ami,Arpit,Saket</a:t>
            </a:r>
            <a:endParaRPr lang="en-IN" b="1" dirty="0"/>
          </a:p>
        </p:txBody>
      </p:sp>
      <p:sp>
        <p:nvSpPr>
          <p:cNvPr id="6" name="Rectangle 5"/>
          <p:cNvSpPr/>
          <p:nvPr/>
        </p:nvSpPr>
        <p:spPr>
          <a:xfrm>
            <a:off x="539552" y="260648"/>
            <a:ext cx="3600400" cy="92333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IN"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KREEMO</a:t>
            </a:r>
            <a:endParaRPr lang="en-IN"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1"/>
                                          </p:val>
                                        </p:tav>
                                        <p:tav tm="100000">
                                          <p:val>
                                            <p:strVal val="#ppt_x"/>
                                          </p:val>
                                        </p:tav>
                                      </p:tavLst>
                                    </p:anim>
                                    <p:anim calcmode="lin" valueType="num">
                                      <p:cBhvr>
                                        <p:cTn id="17"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412776"/>
            <a:ext cx="7772400" cy="4572000"/>
          </a:xfrm>
        </p:spPr>
        <p:txBody>
          <a:bodyPr/>
          <a:lstStyle/>
          <a:p>
            <a:endParaRPr lang="en-IN" dirty="0" smtClean="0"/>
          </a:p>
          <a:p>
            <a:r>
              <a:rPr lang="en-IN" dirty="0" smtClean="0"/>
              <a:t>Controlling the spilling when boiling milk.</a:t>
            </a:r>
          </a:p>
          <a:p>
            <a:pPr>
              <a:buNone/>
            </a:pPr>
            <a:endParaRPr lang="en-IN" dirty="0" smtClean="0"/>
          </a:p>
          <a:p>
            <a:pPr>
              <a:buNone/>
            </a:pPr>
            <a:endParaRPr lang="en-IN" dirty="0" smtClean="0"/>
          </a:p>
          <a:p>
            <a:r>
              <a:rPr lang="en-IN" dirty="0" smtClean="0"/>
              <a:t>Portable heating/cooling device for plastic water bottles.</a:t>
            </a:r>
          </a:p>
          <a:p>
            <a:pPr>
              <a:buNone/>
            </a:pPr>
            <a:endParaRPr lang="en-IN" dirty="0" smtClean="0"/>
          </a:p>
          <a:p>
            <a:pPr>
              <a:buNone/>
            </a:pPr>
            <a:endParaRPr lang="en-IN" dirty="0" smtClean="0"/>
          </a:p>
          <a:p>
            <a:r>
              <a:rPr lang="en-IN" dirty="0" smtClean="0"/>
              <a:t>Utilizing thermal discharge of an AC for heating water.</a:t>
            </a:r>
          </a:p>
        </p:txBody>
      </p:sp>
      <p:sp>
        <p:nvSpPr>
          <p:cNvPr id="4" name="Rectangle 3"/>
          <p:cNvSpPr/>
          <p:nvPr/>
        </p:nvSpPr>
        <p:spPr>
          <a:xfrm>
            <a:off x="926864" y="404664"/>
            <a:ext cx="346005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dirty="0" smtClean="0">
                <a:ln w="50800"/>
                <a:solidFill>
                  <a:schemeClr val="bg1">
                    <a:shade val="50000"/>
                  </a:schemeClr>
                </a:solidFill>
              </a:rPr>
              <a:t>Top 3 Ideas</a:t>
            </a:r>
            <a:endParaRPr lang="en-US" sz="5400" b="1" dirty="0">
              <a:ln w="50800"/>
              <a:solidFill>
                <a:schemeClr val="bg1">
                  <a:shade val="50000"/>
                </a:schemeClr>
              </a:solidFill>
            </a:endParaRPr>
          </a:p>
        </p:txBody>
      </p:sp>
      <p:pic>
        <p:nvPicPr>
          <p:cNvPr id="6" name="Picture 5" descr="332.jpg"/>
          <p:cNvPicPr>
            <a:picLocks noChangeAspect="1"/>
          </p:cNvPicPr>
          <p:nvPr/>
        </p:nvPicPr>
        <p:blipFill>
          <a:blip r:embed="rId2" cstate="print"/>
          <a:stretch>
            <a:fillRect/>
          </a:stretch>
        </p:blipFill>
        <p:spPr>
          <a:xfrm>
            <a:off x="6660232" y="1268760"/>
            <a:ext cx="1770688" cy="1440160"/>
          </a:xfrm>
          <a:prstGeom prst="rect">
            <a:avLst/>
          </a:prstGeom>
        </p:spPr>
      </p:pic>
      <p:grpSp>
        <p:nvGrpSpPr>
          <p:cNvPr id="9" name="Group 8"/>
          <p:cNvGrpSpPr/>
          <p:nvPr/>
        </p:nvGrpSpPr>
        <p:grpSpPr>
          <a:xfrm>
            <a:off x="7740352" y="3140968"/>
            <a:ext cx="1080120" cy="1512168"/>
            <a:chOff x="6012160" y="2492896"/>
            <a:chExt cx="1080120" cy="1512168"/>
          </a:xfrm>
        </p:grpSpPr>
        <p:pic>
          <p:nvPicPr>
            <p:cNvPr id="7" name="Picture 6" descr="plastic-bottled-water.jpg"/>
            <p:cNvPicPr>
              <a:picLocks noChangeAspect="1"/>
            </p:cNvPicPr>
            <p:nvPr/>
          </p:nvPicPr>
          <p:blipFill>
            <a:blip r:embed="rId3" cstate="print"/>
            <a:stretch>
              <a:fillRect/>
            </a:stretch>
          </p:blipFill>
          <p:spPr>
            <a:xfrm>
              <a:off x="6012160" y="2492896"/>
              <a:ext cx="1080120" cy="1382000"/>
            </a:xfrm>
            <a:prstGeom prst="rect">
              <a:avLst/>
            </a:prstGeom>
          </p:spPr>
        </p:pic>
        <p:sp>
          <p:nvSpPr>
            <p:cNvPr id="8" name="Snip Same Side Corner Rectangle 7"/>
            <p:cNvSpPr/>
            <p:nvPr/>
          </p:nvSpPr>
          <p:spPr>
            <a:xfrm rot="10800000">
              <a:off x="6300192" y="3789040"/>
              <a:ext cx="504056" cy="216024"/>
            </a:xfrm>
            <a:prstGeom prst="snip2SameRect">
              <a:avLst/>
            </a:prstGeom>
            <a:gradFill flip="none" rotWithShape="1">
              <a:gsLst>
                <a:gs pos="0">
                  <a:srgbClr val="A6A1A1">
                    <a:tint val="66000"/>
                    <a:satMod val="160000"/>
                  </a:srgbClr>
                </a:gs>
                <a:gs pos="50000">
                  <a:srgbClr val="A6A1A1">
                    <a:tint val="44500"/>
                    <a:satMod val="160000"/>
                  </a:srgbClr>
                </a:gs>
                <a:gs pos="100000">
                  <a:srgbClr val="A6A1A1">
                    <a:tint val="23500"/>
                    <a:satMod val="160000"/>
                  </a:srgb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pic>
        <p:nvPicPr>
          <p:cNvPr id="10" name="Picture 9" descr="34.jpg"/>
          <p:cNvPicPr>
            <a:picLocks noChangeAspect="1"/>
          </p:cNvPicPr>
          <p:nvPr/>
        </p:nvPicPr>
        <p:blipFill>
          <a:blip r:embed="rId4" cstate="print"/>
          <a:stretch>
            <a:fillRect/>
          </a:stretch>
        </p:blipFill>
        <p:spPr>
          <a:xfrm>
            <a:off x="5724128" y="5085184"/>
            <a:ext cx="1872208" cy="151648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Milk is a part and parcel of Indian households, and so is boiling it.</a:t>
            </a:r>
          </a:p>
          <a:p>
            <a:r>
              <a:rPr lang="en-IN" dirty="0" smtClean="0"/>
              <a:t>Often, when left unattended, milk spills during boiling.</a:t>
            </a:r>
          </a:p>
          <a:p>
            <a:endParaRPr lang="en-IN" dirty="0" smtClean="0"/>
          </a:p>
          <a:p>
            <a:endParaRPr lang="en-IN" dirty="0"/>
          </a:p>
        </p:txBody>
      </p:sp>
      <p:pic>
        <p:nvPicPr>
          <p:cNvPr id="5" name="Picture 4" descr="milk boil over.jpg"/>
          <p:cNvPicPr>
            <a:picLocks noChangeAspect="1"/>
          </p:cNvPicPr>
          <p:nvPr/>
        </p:nvPicPr>
        <p:blipFill>
          <a:blip r:embed="rId2" cstate="print"/>
          <a:stretch>
            <a:fillRect/>
          </a:stretch>
        </p:blipFill>
        <p:spPr>
          <a:xfrm>
            <a:off x="2439566" y="3356992"/>
            <a:ext cx="3810000" cy="31683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Rectangle 5"/>
          <p:cNvSpPr/>
          <p:nvPr/>
        </p:nvSpPr>
        <p:spPr>
          <a:xfrm>
            <a:off x="971600" y="476672"/>
            <a:ext cx="2964209"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5400" b="1" cap="none" spc="0" dirty="0" smtClean="0">
                <a:ln w="50800"/>
                <a:solidFill>
                  <a:schemeClr val="bg1">
                    <a:shade val="50000"/>
                  </a:schemeClr>
                </a:solidFill>
                <a:effectLst/>
              </a:rPr>
              <a:t>Pain Area</a:t>
            </a:r>
            <a:endParaRPr lang="en-IN" sz="5400" b="1" cap="none" spc="0" dirty="0">
              <a:ln w="50800"/>
              <a:solidFill>
                <a:schemeClr val="bg1">
                  <a:shade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r>
              <a:rPr lang="en-IN" dirty="0" smtClean="0"/>
              <a:t>Our idea is to make a portable device that could sense when the milk is about to boil and  buzzer an alarm so that we can know few minutes before so that we can go and stop it and we don’t need to attend the milk till it boils.</a:t>
            </a:r>
          </a:p>
          <a:p>
            <a:r>
              <a:rPr lang="en-IN" dirty="0" smtClean="0"/>
              <a:t>It would relief us from the stress to attend the milk till it boils.</a:t>
            </a:r>
          </a:p>
          <a:p>
            <a:r>
              <a:rPr lang="en-IN" dirty="0" smtClean="0"/>
              <a:t>It would also reduce our work that gets added due to overflowed milk.</a:t>
            </a:r>
            <a:endParaRPr lang="en-IN" dirty="0"/>
          </a:p>
        </p:txBody>
      </p:sp>
      <p:sp>
        <p:nvSpPr>
          <p:cNvPr id="4" name="Rectangle 3"/>
          <p:cNvSpPr/>
          <p:nvPr/>
        </p:nvSpPr>
        <p:spPr>
          <a:xfrm>
            <a:off x="899592" y="404664"/>
            <a:ext cx="2800767"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5400" b="1" cap="none" spc="0" dirty="0" smtClean="0">
                <a:ln w="50800"/>
                <a:solidFill>
                  <a:schemeClr val="bg1">
                    <a:shade val="50000"/>
                  </a:schemeClr>
                </a:solidFill>
                <a:effectLst/>
              </a:rPr>
              <a:t>Our Idea</a:t>
            </a:r>
            <a:endParaRPr lang="en-IN" sz="5400" b="1" cap="none" spc="0" dirty="0">
              <a:ln w="50800"/>
              <a:solidFill>
                <a:schemeClr val="bg1">
                  <a:shade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1556792"/>
            <a:ext cx="3456384" cy="4525963"/>
          </a:xfrm>
        </p:spPr>
        <p:txBody>
          <a:bodyPr>
            <a:normAutofit/>
          </a:bodyPr>
          <a:lstStyle/>
          <a:p>
            <a:r>
              <a:rPr lang="en-IN" b="1" dirty="0" smtClean="0"/>
              <a:t>Impact </a:t>
            </a:r>
          </a:p>
          <a:p>
            <a:pPr>
              <a:buNone/>
            </a:pPr>
            <a:r>
              <a:rPr lang="en-IN" dirty="0" smtClean="0"/>
              <a:t>  </a:t>
            </a:r>
            <a:r>
              <a:rPr lang="en-IN" sz="2400" dirty="0" smtClean="0"/>
              <a:t>- Cost , time and Workload   </a:t>
            </a:r>
          </a:p>
          <a:p>
            <a:pPr>
              <a:buNone/>
            </a:pPr>
            <a:r>
              <a:rPr lang="en-IN" sz="2400" dirty="0" smtClean="0"/>
              <a:t>     effective for a wider consumer group</a:t>
            </a:r>
            <a:r>
              <a:rPr lang="en-IN" dirty="0" smtClean="0"/>
              <a:t>. </a:t>
            </a:r>
          </a:p>
          <a:p>
            <a:r>
              <a:rPr lang="en-IN" b="1" dirty="0" smtClean="0"/>
              <a:t>Market</a:t>
            </a:r>
          </a:p>
          <a:p>
            <a:pPr>
              <a:buNone/>
            </a:pPr>
            <a:r>
              <a:rPr lang="en-IN" dirty="0" smtClean="0"/>
              <a:t>  </a:t>
            </a:r>
            <a:r>
              <a:rPr lang="en-IN" sz="2400" dirty="0" smtClean="0"/>
              <a:t>- Majority of Milk Consuming Indian households</a:t>
            </a:r>
            <a:endParaRPr lang="en-IN" dirty="0" smtClean="0"/>
          </a:p>
        </p:txBody>
      </p:sp>
      <p:pic>
        <p:nvPicPr>
          <p:cNvPr id="5" name="Picture 4" descr="27827.jpeg"/>
          <p:cNvPicPr>
            <a:picLocks noChangeAspect="1"/>
          </p:cNvPicPr>
          <p:nvPr/>
        </p:nvPicPr>
        <p:blipFill>
          <a:blip r:embed="rId2" cstate="print"/>
          <a:stretch>
            <a:fillRect/>
          </a:stretch>
        </p:blipFill>
        <p:spPr>
          <a:xfrm>
            <a:off x="4572000" y="3573016"/>
            <a:ext cx="2016223" cy="2087343"/>
          </a:xfrm>
          <a:prstGeom prst="rect">
            <a:avLst/>
          </a:prstGeom>
        </p:spPr>
      </p:pic>
      <p:pic>
        <p:nvPicPr>
          <p:cNvPr id="6" name="Picture 5" descr="milkboiler-250x250.jpg"/>
          <p:cNvPicPr>
            <a:picLocks noChangeAspect="1"/>
          </p:cNvPicPr>
          <p:nvPr/>
        </p:nvPicPr>
        <p:blipFill>
          <a:blip r:embed="rId3" cstate="print"/>
          <a:stretch>
            <a:fillRect/>
          </a:stretch>
        </p:blipFill>
        <p:spPr>
          <a:xfrm>
            <a:off x="6804248" y="3645024"/>
            <a:ext cx="2088232" cy="2088232"/>
          </a:xfrm>
          <a:prstGeom prst="rect">
            <a:avLst/>
          </a:prstGeom>
        </p:spPr>
      </p:pic>
      <p:sp>
        <p:nvSpPr>
          <p:cNvPr id="7" name="Content Placeholder 2"/>
          <p:cNvSpPr txBox="1">
            <a:spLocks/>
          </p:cNvSpPr>
          <p:nvPr/>
        </p:nvSpPr>
        <p:spPr>
          <a:xfrm>
            <a:off x="4644008" y="1556792"/>
            <a:ext cx="3456384" cy="4525963"/>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endParaRPr kumimoji="0" lang="en-IN"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txBox="1">
            <a:spLocks/>
          </p:cNvSpPr>
          <p:nvPr/>
        </p:nvSpPr>
        <p:spPr>
          <a:xfrm>
            <a:off x="4644008" y="1484784"/>
            <a:ext cx="3456384" cy="4525963"/>
          </a:xfrm>
          <a:prstGeom prst="rect">
            <a:avLst/>
          </a:prstGeom>
        </p:spPr>
        <p:txBody>
          <a:bodyPr vert="horz">
            <a:normAutofit/>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Char char=""/>
              <a:tabLst/>
              <a:defRPr/>
            </a:pPr>
            <a:r>
              <a:rPr kumimoji="0" lang="en-IN" sz="2600" b="1" i="0" u="none" strike="noStrike" kern="1200" cap="none" spc="0" normalizeH="0" baseline="0" noProof="0" dirty="0" smtClean="0">
                <a:ln>
                  <a:noFill/>
                </a:ln>
                <a:solidFill>
                  <a:schemeClr val="tx1"/>
                </a:solidFill>
                <a:effectLst/>
                <a:uLnTx/>
                <a:uFillTx/>
                <a:latin typeface="+mn-lt"/>
                <a:ea typeface="+mn-ea"/>
                <a:cs typeface="+mn-cs"/>
              </a:rPr>
              <a:t>Competition</a:t>
            </a:r>
          </a:p>
          <a:p>
            <a:pPr marL="274320" marR="0" lvl="0" indent="-274320" algn="l" defTabSz="914400" rtl="0" eaLnBrk="1" fontAlgn="auto" latinLnBrk="0" hangingPunct="1">
              <a:lnSpc>
                <a:spcPct val="100000"/>
              </a:lnSpc>
              <a:spcBef>
                <a:spcPts val="580"/>
              </a:spcBef>
              <a:spcAft>
                <a:spcPts val="0"/>
              </a:spcAft>
              <a:buClr>
                <a:schemeClr val="accent1"/>
              </a:buClr>
              <a:buSzPct val="85000"/>
              <a:tabLst/>
              <a:defRPr/>
            </a:pPr>
            <a:r>
              <a:rPr lang="en-IN" sz="2600" dirty="0" smtClean="0"/>
              <a:t>- Milk Boilers/Cooker manufacturing companies</a:t>
            </a:r>
            <a:endParaRPr kumimoji="0" lang="en-IN"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Rectangle 9"/>
          <p:cNvSpPr/>
          <p:nvPr/>
        </p:nvSpPr>
        <p:spPr>
          <a:xfrm>
            <a:off x="899592" y="404664"/>
            <a:ext cx="4422557"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5400" b="1" dirty="0" smtClean="0">
                <a:ln w="50800"/>
                <a:solidFill>
                  <a:schemeClr val="bg1">
                    <a:shade val="50000"/>
                  </a:schemeClr>
                </a:solidFill>
              </a:rPr>
              <a:t>Why this idea?</a:t>
            </a:r>
            <a:endParaRPr lang="en-US" sz="5400" b="1" dirty="0">
              <a:ln w="50800"/>
              <a:solidFill>
                <a:schemeClr val="bg1">
                  <a:shade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20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Effect transition="in" filter="fade">
                                      <p:cBhvr>
                                        <p:cTn id="31" dur="2000"/>
                                        <p:tgtEl>
                                          <p:spTgt spid="8">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8">
                                            <p:txEl>
                                              <p:pRg st="1" end="1"/>
                                            </p:txEl>
                                          </p:spTgt>
                                        </p:tgtEl>
                                        <p:attrNameLst>
                                          <p:attrName>style.visibility</p:attrName>
                                        </p:attrNameLst>
                                      </p:cBhvr>
                                      <p:to>
                                        <p:strVal val="visible"/>
                                      </p:to>
                                    </p:set>
                                    <p:animEffect transition="in" filter="fade">
                                      <p:cBhvr>
                                        <p:cTn id="34" dur="2000"/>
                                        <p:tgtEl>
                                          <p:spTgt spid="8">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fade">
                                      <p:cBhvr>
                                        <p:cTn id="39" dur="2000"/>
                                        <p:tgtEl>
                                          <p:spTgt spid="5"/>
                                        </p:tgtEl>
                                      </p:cBhvr>
                                    </p:animEffect>
                                  </p:childTnLst>
                                </p:cTn>
                              </p:par>
                              <p:par>
                                <p:cTn id="40" presetID="10" presetClass="entr" presetSubtype="0" fill="hold" nodeType="with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a:endCxn id="44" idx="0"/>
          </p:cNvCxnSpPr>
          <p:nvPr/>
        </p:nvCxnSpPr>
        <p:spPr>
          <a:xfrm rot="16200000" flipH="1">
            <a:off x="7534800" y="4640378"/>
            <a:ext cx="1549056" cy="3742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Isosceles Triangle 3"/>
          <p:cNvSpPr/>
          <p:nvPr/>
        </p:nvSpPr>
        <p:spPr>
          <a:xfrm rot="5400000">
            <a:off x="7857555" y="3262407"/>
            <a:ext cx="1067412" cy="85842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6" name="Straight Connector 5"/>
          <p:cNvCxnSpPr>
            <a:cxnSpLocks noChangeAspect="1"/>
            <a:stCxn id="4" idx="3"/>
          </p:cNvCxnSpPr>
          <p:nvPr/>
        </p:nvCxnSpPr>
        <p:spPr>
          <a:xfrm rot="10800000" flipV="1">
            <a:off x="785786" y="3691618"/>
            <a:ext cx="7176264" cy="117285"/>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Oval 7"/>
          <p:cNvSpPr/>
          <p:nvPr/>
        </p:nvSpPr>
        <p:spPr>
          <a:xfrm>
            <a:off x="8121344" y="3400901"/>
            <a:ext cx="159296" cy="21695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9" name="Straight Connector 18"/>
          <p:cNvCxnSpPr/>
          <p:nvPr/>
        </p:nvCxnSpPr>
        <p:spPr>
          <a:xfrm rot="16200000" flipH="1">
            <a:off x="6001158" y="2004383"/>
            <a:ext cx="2169537" cy="1274360"/>
          </a:xfrm>
          <a:prstGeom prst="line">
            <a:avLst/>
          </a:prstGeom>
          <a:ln w="6032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3372791" y="2004381"/>
            <a:ext cx="2169537" cy="1274360"/>
          </a:xfrm>
          <a:prstGeom prst="line">
            <a:avLst/>
          </a:prstGeom>
          <a:ln w="6032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474506" y="2004385"/>
            <a:ext cx="2169537" cy="1274360"/>
          </a:xfrm>
          <a:prstGeom prst="line">
            <a:avLst/>
          </a:prstGeom>
          <a:ln w="60325"/>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5892681" y="4302695"/>
            <a:ext cx="2386491" cy="1194712"/>
          </a:xfrm>
          <a:prstGeom prst="line">
            <a:avLst/>
          </a:prstGeom>
          <a:ln w="60325"/>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5400000">
            <a:off x="3456862" y="4293392"/>
            <a:ext cx="2169537" cy="1035418"/>
          </a:xfrm>
          <a:prstGeom prst="line">
            <a:avLst/>
          </a:prstGeom>
          <a:ln w="60325"/>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796136" y="1196752"/>
            <a:ext cx="1224136" cy="369332"/>
          </a:xfrm>
          <a:prstGeom prst="rect">
            <a:avLst/>
          </a:prstGeom>
          <a:noFill/>
        </p:spPr>
        <p:txBody>
          <a:bodyPr wrap="square" rtlCol="0">
            <a:spAutoFit/>
          </a:bodyPr>
          <a:lstStyle/>
          <a:p>
            <a:r>
              <a:rPr lang="en-IN" b="1" dirty="0" smtClean="0"/>
              <a:t>Methods</a:t>
            </a:r>
            <a:endParaRPr lang="en-IN" b="1" dirty="0"/>
          </a:p>
        </p:txBody>
      </p:sp>
      <p:sp>
        <p:nvSpPr>
          <p:cNvPr id="38" name="TextBox 37"/>
          <p:cNvSpPr txBox="1"/>
          <p:nvPr/>
        </p:nvSpPr>
        <p:spPr>
          <a:xfrm>
            <a:off x="3275856" y="1187460"/>
            <a:ext cx="1224136" cy="369332"/>
          </a:xfrm>
          <a:prstGeom prst="rect">
            <a:avLst/>
          </a:prstGeom>
          <a:noFill/>
        </p:spPr>
        <p:txBody>
          <a:bodyPr wrap="square" rtlCol="0">
            <a:spAutoFit/>
          </a:bodyPr>
          <a:lstStyle/>
          <a:p>
            <a:r>
              <a:rPr lang="en-IN" b="1" dirty="0" smtClean="0"/>
              <a:t>Material</a:t>
            </a:r>
            <a:endParaRPr lang="en-IN" b="1" dirty="0"/>
          </a:p>
        </p:txBody>
      </p:sp>
      <p:sp>
        <p:nvSpPr>
          <p:cNvPr id="39" name="TextBox 38"/>
          <p:cNvSpPr txBox="1"/>
          <p:nvPr/>
        </p:nvSpPr>
        <p:spPr>
          <a:xfrm>
            <a:off x="323528" y="1196752"/>
            <a:ext cx="1656184" cy="369332"/>
          </a:xfrm>
          <a:prstGeom prst="rect">
            <a:avLst/>
          </a:prstGeom>
          <a:noFill/>
        </p:spPr>
        <p:txBody>
          <a:bodyPr wrap="square" rtlCol="0">
            <a:spAutoFit/>
          </a:bodyPr>
          <a:lstStyle/>
          <a:p>
            <a:r>
              <a:rPr lang="en-IN" b="1" dirty="0" smtClean="0"/>
              <a:t>Environment</a:t>
            </a:r>
            <a:endParaRPr lang="en-IN" b="1" dirty="0"/>
          </a:p>
        </p:txBody>
      </p:sp>
      <p:sp>
        <p:nvSpPr>
          <p:cNvPr id="41" name="TextBox 40"/>
          <p:cNvSpPr txBox="1"/>
          <p:nvPr/>
        </p:nvSpPr>
        <p:spPr>
          <a:xfrm>
            <a:off x="3563888" y="5805264"/>
            <a:ext cx="1440160" cy="369332"/>
          </a:xfrm>
          <a:prstGeom prst="rect">
            <a:avLst/>
          </a:prstGeom>
          <a:noFill/>
        </p:spPr>
        <p:txBody>
          <a:bodyPr wrap="square" rtlCol="0">
            <a:spAutoFit/>
          </a:bodyPr>
          <a:lstStyle/>
          <a:p>
            <a:r>
              <a:rPr lang="en-IN" b="1" dirty="0" smtClean="0"/>
              <a:t>People</a:t>
            </a:r>
            <a:endParaRPr lang="en-IN" b="1" dirty="0"/>
          </a:p>
        </p:txBody>
      </p:sp>
      <p:sp>
        <p:nvSpPr>
          <p:cNvPr id="42" name="TextBox 41"/>
          <p:cNvSpPr txBox="1"/>
          <p:nvPr/>
        </p:nvSpPr>
        <p:spPr>
          <a:xfrm>
            <a:off x="5868144" y="6021288"/>
            <a:ext cx="1440160" cy="369332"/>
          </a:xfrm>
          <a:prstGeom prst="rect">
            <a:avLst/>
          </a:prstGeom>
          <a:noFill/>
        </p:spPr>
        <p:txBody>
          <a:bodyPr wrap="square" rtlCol="0">
            <a:spAutoFit/>
          </a:bodyPr>
          <a:lstStyle/>
          <a:p>
            <a:r>
              <a:rPr lang="en-IN" b="1" dirty="0" smtClean="0"/>
              <a:t>Equipment</a:t>
            </a:r>
            <a:endParaRPr lang="en-IN" b="1" dirty="0"/>
          </a:p>
        </p:txBody>
      </p:sp>
      <p:sp>
        <p:nvSpPr>
          <p:cNvPr id="44" name="TextBox 43"/>
          <p:cNvSpPr txBox="1"/>
          <p:nvPr/>
        </p:nvSpPr>
        <p:spPr>
          <a:xfrm>
            <a:off x="7884368" y="5602014"/>
            <a:ext cx="1224136" cy="923330"/>
          </a:xfrm>
          <a:prstGeom prst="rect">
            <a:avLst/>
          </a:prstGeom>
          <a:noFill/>
        </p:spPr>
        <p:txBody>
          <a:bodyPr wrap="square" rtlCol="0">
            <a:spAutoFit/>
          </a:bodyPr>
          <a:lstStyle/>
          <a:p>
            <a:r>
              <a:rPr lang="en-IN" b="1" dirty="0" smtClean="0">
                <a:solidFill>
                  <a:srgbClr val="C00000"/>
                </a:solidFill>
              </a:rPr>
              <a:t>Spilling of Milk while boiling</a:t>
            </a:r>
            <a:endParaRPr lang="en-IN" b="1" dirty="0">
              <a:solidFill>
                <a:srgbClr val="C00000"/>
              </a:solidFill>
            </a:endParaRPr>
          </a:p>
        </p:txBody>
      </p:sp>
      <p:sp>
        <p:nvSpPr>
          <p:cNvPr id="45" name="TextBox 44"/>
          <p:cNvSpPr txBox="1"/>
          <p:nvPr/>
        </p:nvSpPr>
        <p:spPr>
          <a:xfrm>
            <a:off x="5471592" y="1700808"/>
            <a:ext cx="2340768" cy="369332"/>
          </a:xfrm>
          <a:prstGeom prst="rect">
            <a:avLst/>
          </a:prstGeom>
          <a:noFill/>
        </p:spPr>
        <p:txBody>
          <a:bodyPr wrap="square" rtlCol="0">
            <a:spAutoFit/>
          </a:bodyPr>
          <a:lstStyle/>
          <a:p>
            <a:r>
              <a:rPr lang="en-IN" b="1" dirty="0" smtClean="0"/>
              <a:t>Traditional  Methods</a:t>
            </a:r>
          </a:p>
        </p:txBody>
      </p:sp>
      <p:sp>
        <p:nvSpPr>
          <p:cNvPr id="46" name="TextBox 45"/>
          <p:cNvSpPr txBox="1"/>
          <p:nvPr/>
        </p:nvSpPr>
        <p:spPr>
          <a:xfrm>
            <a:off x="5724128" y="1988840"/>
            <a:ext cx="2448272" cy="369332"/>
          </a:xfrm>
          <a:prstGeom prst="rect">
            <a:avLst/>
          </a:prstGeom>
          <a:noFill/>
        </p:spPr>
        <p:txBody>
          <a:bodyPr wrap="square" rtlCol="0">
            <a:spAutoFit/>
          </a:bodyPr>
          <a:lstStyle/>
          <a:p>
            <a:r>
              <a:rPr lang="en-IN" b="1" dirty="0" smtClean="0"/>
              <a:t>Milk Boilers  /Cookers</a:t>
            </a:r>
            <a:endParaRPr lang="en-IN" b="1" dirty="0"/>
          </a:p>
        </p:txBody>
      </p:sp>
      <p:sp>
        <p:nvSpPr>
          <p:cNvPr id="47" name="TextBox 46"/>
          <p:cNvSpPr txBox="1"/>
          <p:nvPr/>
        </p:nvSpPr>
        <p:spPr>
          <a:xfrm>
            <a:off x="6156176" y="2276872"/>
            <a:ext cx="2340768" cy="369332"/>
          </a:xfrm>
          <a:prstGeom prst="rect">
            <a:avLst/>
          </a:prstGeom>
          <a:noFill/>
        </p:spPr>
        <p:txBody>
          <a:bodyPr wrap="square" rtlCol="0">
            <a:spAutoFit/>
          </a:bodyPr>
          <a:lstStyle/>
          <a:p>
            <a:r>
              <a:rPr lang="en-IN" b="1" dirty="0" smtClean="0"/>
              <a:t>Electric  Kettle</a:t>
            </a:r>
          </a:p>
        </p:txBody>
      </p:sp>
      <p:sp>
        <p:nvSpPr>
          <p:cNvPr id="48" name="TextBox 47"/>
          <p:cNvSpPr txBox="1"/>
          <p:nvPr/>
        </p:nvSpPr>
        <p:spPr>
          <a:xfrm>
            <a:off x="3059832" y="1700808"/>
            <a:ext cx="2340768" cy="369332"/>
          </a:xfrm>
          <a:prstGeom prst="rect">
            <a:avLst/>
          </a:prstGeom>
          <a:noFill/>
        </p:spPr>
        <p:txBody>
          <a:bodyPr wrap="square" rtlCol="0">
            <a:spAutoFit/>
          </a:bodyPr>
          <a:lstStyle/>
          <a:p>
            <a:r>
              <a:rPr lang="en-IN" b="1" dirty="0" smtClean="0"/>
              <a:t>Varieties   of Milk</a:t>
            </a:r>
          </a:p>
        </p:txBody>
      </p:sp>
      <p:sp>
        <p:nvSpPr>
          <p:cNvPr id="49" name="TextBox 48"/>
          <p:cNvSpPr txBox="1"/>
          <p:nvPr/>
        </p:nvSpPr>
        <p:spPr>
          <a:xfrm>
            <a:off x="1007096" y="1556792"/>
            <a:ext cx="2340768" cy="369332"/>
          </a:xfrm>
          <a:prstGeom prst="rect">
            <a:avLst/>
          </a:prstGeom>
          <a:noFill/>
        </p:spPr>
        <p:txBody>
          <a:bodyPr wrap="square" rtlCol="0">
            <a:spAutoFit/>
          </a:bodyPr>
          <a:lstStyle/>
          <a:p>
            <a:r>
              <a:rPr lang="en-IN" b="1" dirty="0" smtClean="0"/>
              <a:t>Disturbances</a:t>
            </a:r>
          </a:p>
        </p:txBody>
      </p:sp>
      <p:sp>
        <p:nvSpPr>
          <p:cNvPr id="50" name="TextBox 49"/>
          <p:cNvSpPr txBox="1"/>
          <p:nvPr/>
        </p:nvSpPr>
        <p:spPr>
          <a:xfrm>
            <a:off x="1259632" y="1916832"/>
            <a:ext cx="2340768" cy="369332"/>
          </a:xfrm>
          <a:prstGeom prst="rect">
            <a:avLst/>
          </a:prstGeom>
          <a:noFill/>
        </p:spPr>
        <p:txBody>
          <a:bodyPr wrap="square" rtlCol="0">
            <a:spAutoFit/>
          </a:bodyPr>
          <a:lstStyle/>
          <a:p>
            <a:r>
              <a:rPr lang="en-IN" b="1" dirty="0" smtClean="0"/>
              <a:t>Distractions</a:t>
            </a:r>
          </a:p>
        </p:txBody>
      </p:sp>
      <p:sp>
        <p:nvSpPr>
          <p:cNvPr id="51" name="TextBox 50"/>
          <p:cNvSpPr txBox="1"/>
          <p:nvPr/>
        </p:nvSpPr>
        <p:spPr>
          <a:xfrm>
            <a:off x="1511152" y="2339588"/>
            <a:ext cx="2340768" cy="369332"/>
          </a:xfrm>
          <a:prstGeom prst="rect">
            <a:avLst/>
          </a:prstGeom>
          <a:noFill/>
        </p:spPr>
        <p:txBody>
          <a:bodyPr wrap="square" rtlCol="0">
            <a:spAutoFit/>
          </a:bodyPr>
          <a:lstStyle/>
          <a:p>
            <a:r>
              <a:rPr lang="en-IN" b="1" dirty="0" smtClean="0"/>
              <a:t>Multi-Tasking</a:t>
            </a:r>
          </a:p>
        </p:txBody>
      </p:sp>
      <p:sp>
        <p:nvSpPr>
          <p:cNvPr id="55" name="TextBox 54"/>
          <p:cNvSpPr txBox="1"/>
          <p:nvPr/>
        </p:nvSpPr>
        <p:spPr>
          <a:xfrm>
            <a:off x="3707904" y="4355812"/>
            <a:ext cx="1872208" cy="369332"/>
          </a:xfrm>
          <a:prstGeom prst="rect">
            <a:avLst/>
          </a:prstGeom>
          <a:noFill/>
        </p:spPr>
        <p:txBody>
          <a:bodyPr wrap="square" rtlCol="0">
            <a:spAutoFit/>
          </a:bodyPr>
          <a:lstStyle/>
          <a:p>
            <a:r>
              <a:rPr lang="en-IN" b="1" dirty="0" smtClean="0"/>
              <a:t>Working  Women</a:t>
            </a:r>
          </a:p>
        </p:txBody>
      </p:sp>
      <p:sp>
        <p:nvSpPr>
          <p:cNvPr id="56" name="TextBox 55"/>
          <p:cNvSpPr txBox="1"/>
          <p:nvPr/>
        </p:nvSpPr>
        <p:spPr>
          <a:xfrm>
            <a:off x="3275856" y="4653136"/>
            <a:ext cx="1872208" cy="369332"/>
          </a:xfrm>
          <a:prstGeom prst="rect">
            <a:avLst/>
          </a:prstGeom>
          <a:noFill/>
        </p:spPr>
        <p:txBody>
          <a:bodyPr wrap="square" rtlCol="0">
            <a:spAutoFit/>
          </a:bodyPr>
          <a:lstStyle/>
          <a:p>
            <a:r>
              <a:rPr lang="en-IN" b="1" dirty="0" smtClean="0"/>
              <a:t>Housewives</a:t>
            </a:r>
          </a:p>
        </p:txBody>
      </p:sp>
      <p:sp>
        <p:nvSpPr>
          <p:cNvPr id="57" name="TextBox 56"/>
          <p:cNvSpPr txBox="1"/>
          <p:nvPr/>
        </p:nvSpPr>
        <p:spPr>
          <a:xfrm>
            <a:off x="3275856" y="4931876"/>
            <a:ext cx="2456656" cy="369332"/>
          </a:xfrm>
          <a:prstGeom prst="rect">
            <a:avLst/>
          </a:prstGeom>
          <a:noFill/>
        </p:spPr>
        <p:txBody>
          <a:bodyPr wrap="square" rtlCol="0">
            <a:spAutoFit/>
          </a:bodyPr>
          <a:lstStyle/>
          <a:p>
            <a:r>
              <a:rPr lang="en-IN" b="1" dirty="0" smtClean="0"/>
              <a:t>Students    / Individuals</a:t>
            </a:r>
          </a:p>
        </p:txBody>
      </p:sp>
      <p:sp>
        <p:nvSpPr>
          <p:cNvPr id="58" name="TextBox 57"/>
          <p:cNvSpPr txBox="1"/>
          <p:nvPr/>
        </p:nvSpPr>
        <p:spPr>
          <a:xfrm>
            <a:off x="2550076" y="5429264"/>
            <a:ext cx="2736304" cy="369332"/>
          </a:xfrm>
          <a:prstGeom prst="rect">
            <a:avLst/>
          </a:prstGeom>
          <a:noFill/>
        </p:spPr>
        <p:txBody>
          <a:bodyPr wrap="square" rtlCol="0">
            <a:spAutoFit/>
          </a:bodyPr>
          <a:lstStyle/>
          <a:p>
            <a:r>
              <a:rPr lang="en-IN" b="1" dirty="0" smtClean="0"/>
              <a:t>Multi-Tasking   People</a:t>
            </a:r>
          </a:p>
        </p:txBody>
      </p:sp>
      <p:sp>
        <p:nvSpPr>
          <p:cNvPr id="59" name="TextBox 58"/>
          <p:cNvSpPr txBox="1"/>
          <p:nvPr/>
        </p:nvSpPr>
        <p:spPr>
          <a:xfrm>
            <a:off x="6084168" y="5013176"/>
            <a:ext cx="2520280" cy="369332"/>
          </a:xfrm>
          <a:prstGeom prst="rect">
            <a:avLst/>
          </a:prstGeom>
          <a:noFill/>
        </p:spPr>
        <p:txBody>
          <a:bodyPr wrap="square" rtlCol="0">
            <a:spAutoFit/>
          </a:bodyPr>
          <a:lstStyle/>
          <a:p>
            <a:r>
              <a:rPr lang="en-IN" b="1" dirty="0" smtClean="0"/>
              <a:t>Simple    Utensils</a:t>
            </a:r>
          </a:p>
        </p:txBody>
      </p:sp>
      <p:sp>
        <p:nvSpPr>
          <p:cNvPr id="63" name="TextBox 62"/>
          <p:cNvSpPr txBox="1"/>
          <p:nvPr/>
        </p:nvSpPr>
        <p:spPr>
          <a:xfrm>
            <a:off x="6219800" y="4725144"/>
            <a:ext cx="2888704" cy="369332"/>
          </a:xfrm>
          <a:prstGeom prst="rect">
            <a:avLst/>
          </a:prstGeom>
          <a:noFill/>
        </p:spPr>
        <p:txBody>
          <a:bodyPr wrap="square" rtlCol="0">
            <a:spAutoFit/>
          </a:bodyPr>
          <a:lstStyle/>
          <a:p>
            <a:r>
              <a:rPr lang="en-IN" b="1" dirty="0" smtClean="0"/>
              <a:t>Size of    Utensils</a:t>
            </a:r>
          </a:p>
        </p:txBody>
      </p:sp>
      <p:sp>
        <p:nvSpPr>
          <p:cNvPr id="31" name="Rectangle 30"/>
          <p:cNvSpPr/>
          <p:nvPr/>
        </p:nvSpPr>
        <p:spPr>
          <a:xfrm>
            <a:off x="467544" y="188640"/>
            <a:ext cx="6419771"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5400" b="1" cap="none" spc="0" dirty="0" smtClean="0">
                <a:ln w="50800"/>
                <a:solidFill>
                  <a:schemeClr val="bg1">
                    <a:shade val="50000"/>
                  </a:schemeClr>
                </a:solidFill>
                <a:effectLst/>
              </a:rPr>
              <a:t>Cause Effect Diagram</a:t>
            </a:r>
            <a:endParaRPr lang="en-IN" sz="5400" b="1" cap="none" spc="0" dirty="0">
              <a:ln w="50800"/>
              <a:solidFill>
                <a:schemeClr val="bg1">
                  <a:shade val="50000"/>
                </a:schemeClr>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strVal val="#ppt_w*0.70"/>
                                          </p:val>
                                        </p:tav>
                                        <p:tav tm="100000">
                                          <p:val>
                                            <p:strVal val="#ppt_w"/>
                                          </p:val>
                                        </p:tav>
                                      </p:tavLst>
                                    </p:anim>
                                    <p:anim calcmode="lin" valueType="num">
                                      <p:cBhvr>
                                        <p:cTn id="8" dur="1000" fill="hold"/>
                                        <p:tgtEl>
                                          <p:spTgt spid="31"/>
                                        </p:tgtEl>
                                        <p:attrNameLst>
                                          <p:attrName>ppt_h</p:attrName>
                                        </p:attrNameLst>
                                      </p:cBhvr>
                                      <p:tavLst>
                                        <p:tav tm="0">
                                          <p:val>
                                            <p:strVal val="#ppt_h"/>
                                          </p:val>
                                        </p:tav>
                                        <p:tav tm="100000">
                                          <p:val>
                                            <p:strVal val="#ppt_h"/>
                                          </p:val>
                                        </p:tav>
                                      </p:tavLst>
                                    </p:anim>
                                    <p:animEffect transition="in" filter="fade">
                                      <p:cBhvr>
                                        <p:cTn id="9" dur="1000"/>
                                        <p:tgtEl>
                                          <p:spTgt spid="31"/>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4"/>
                                        </p:tgtEl>
                                        <p:attrNameLst>
                                          <p:attrName>style.visibility</p:attrName>
                                        </p:attrNameLst>
                                      </p:cBhvr>
                                      <p:to>
                                        <p:strVal val="visible"/>
                                      </p:to>
                                    </p:set>
                                    <p:animEffect transition="in" filter="fade">
                                      <p:cBhvr>
                                        <p:cTn id="14" dur="1000"/>
                                        <p:tgtEl>
                                          <p:spTgt spid="44"/>
                                        </p:tgtEl>
                                      </p:cBhvr>
                                    </p:animEffect>
                                    <p:anim calcmode="lin" valueType="num">
                                      <p:cBhvr>
                                        <p:cTn id="15" dur="1000" fill="hold"/>
                                        <p:tgtEl>
                                          <p:spTgt spid="44"/>
                                        </p:tgtEl>
                                        <p:attrNameLst>
                                          <p:attrName>ppt_x</p:attrName>
                                        </p:attrNameLst>
                                      </p:cBhvr>
                                      <p:tavLst>
                                        <p:tav tm="0">
                                          <p:val>
                                            <p:strVal val="#ppt_x"/>
                                          </p:val>
                                        </p:tav>
                                        <p:tav tm="100000">
                                          <p:val>
                                            <p:strVal val="#ppt_x"/>
                                          </p:val>
                                        </p:tav>
                                      </p:tavLst>
                                    </p:anim>
                                    <p:anim calcmode="lin" valueType="num">
                                      <p:cBhvr>
                                        <p:cTn id="16"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fade">
                                      <p:cBhvr>
                                        <p:cTn id="21" dur="1000"/>
                                        <p:tgtEl>
                                          <p:spTgt spid="37"/>
                                        </p:tgtEl>
                                      </p:cBhvr>
                                    </p:animEffect>
                                    <p:anim calcmode="lin" valueType="num">
                                      <p:cBhvr>
                                        <p:cTn id="22" dur="1000" fill="hold"/>
                                        <p:tgtEl>
                                          <p:spTgt spid="37"/>
                                        </p:tgtEl>
                                        <p:attrNameLst>
                                          <p:attrName>ppt_x</p:attrName>
                                        </p:attrNameLst>
                                      </p:cBhvr>
                                      <p:tavLst>
                                        <p:tav tm="0">
                                          <p:val>
                                            <p:strVal val="#ppt_x"/>
                                          </p:val>
                                        </p:tav>
                                        <p:tav tm="100000">
                                          <p:val>
                                            <p:strVal val="#ppt_x"/>
                                          </p:val>
                                        </p:tav>
                                      </p:tavLst>
                                    </p:anim>
                                    <p:anim calcmode="lin" valueType="num">
                                      <p:cBhvr>
                                        <p:cTn id="2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1000"/>
                                        <p:tgtEl>
                                          <p:spTgt spid="38"/>
                                        </p:tgtEl>
                                      </p:cBhvr>
                                    </p:animEffect>
                                    <p:anim calcmode="lin" valueType="num">
                                      <p:cBhvr>
                                        <p:cTn id="29" dur="1000" fill="hold"/>
                                        <p:tgtEl>
                                          <p:spTgt spid="38"/>
                                        </p:tgtEl>
                                        <p:attrNameLst>
                                          <p:attrName>ppt_x</p:attrName>
                                        </p:attrNameLst>
                                      </p:cBhvr>
                                      <p:tavLst>
                                        <p:tav tm="0">
                                          <p:val>
                                            <p:strVal val="#ppt_x"/>
                                          </p:val>
                                        </p:tav>
                                        <p:tav tm="100000">
                                          <p:val>
                                            <p:strVal val="#ppt_x"/>
                                          </p:val>
                                        </p:tav>
                                      </p:tavLst>
                                    </p:anim>
                                    <p:anim calcmode="lin" valueType="num">
                                      <p:cBhvr>
                                        <p:cTn id="30"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fade">
                                      <p:cBhvr>
                                        <p:cTn id="35" dur="1000"/>
                                        <p:tgtEl>
                                          <p:spTgt spid="39"/>
                                        </p:tgtEl>
                                      </p:cBhvr>
                                    </p:animEffect>
                                    <p:anim calcmode="lin" valueType="num">
                                      <p:cBhvr>
                                        <p:cTn id="36" dur="1000" fill="hold"/>
                                        <p:tgtEl>
                                          <p:spTgt spid="39"/>
                                        </p:tgtEl>
                                        <p:attrNameLst>
                                          <p:attrName>ppt_x</p:attrName>
                                        </p:attrNameLst>
                                      </p:cBhvr>
                                      <p:tavLst>
                                        <p:tav tm="0">
                                          <p:val>
                                            <p:strVal val="#ppt_x"/>
                                          </p:val>
                                        </p:tav>
                                        <p:tav tm="100000">
                                          <p:val>
                                            <p:strVal val="#ppt_x"/>
                                          </p:val>
                                        </p:tav>
                                      </p:tavLst>
                                    </p:anim>
                                    <p:anim calcmode="lin" valueType="num">
                                      <p:cBhvr>
                                        <p:cTn id="3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anim calcmode="lin" valueType="num">
                                      <p:cBhvr>
                                        <p:cTn id="43" dur="1000" fill="hold"/>
                                        <p:tgtEl>
                                          <p:spTgt spid="41"/>
                                        </p:tgtEl>
                                        <p:attrNameLst>
                                          <p:attrName>ppt_x</p:attrName>
                                        </p:attrNameLst>
                                      </p:cBhvr>
                                      <p:tavLst>
                                        <p:tav tm="0">
                                          <p:val>
                                            <p:strVal val="#ppt_x"/>
                                          </p:val>
                                        </p:tav>
                                        <p:tav tm="100000">
                                          <p:val>
                                            <p:strVal val="#ppt_x"/>
                                          </p:val>
                                        </p:tav>
                                      </p:tavLst>
                                    </p:anim>
                                    <p:anim calcmode="lin" valueType="num">
                                      <p:cBhvr>
                                        <p:cTn id="44"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1000"/>
                                        <p:tgtEl>
                                          <p:spTgt spid="42"/>
                                        </p:tgtEl>
                                      </p:cBhvr>
                                    </p:animEffect>
                                    <p:anim calcmode="lin" valueType="num">
                                      <p:cBhvr>
                                        <p:cTn id="50" dur="1000" fill="hold"/>
                                        <p:tgtEl>
                                          <p:spTgt spid="42"/>
                                        </p:tgtEl>
                                        <p:attrNameLst>
                                          <p:attrName>ppt_x</p:attrName>
                                        </p:attrNameLst>
                                      </p:cBhvr>
                                      <p:tavLst>
                                        <p:tav tm="0">
                                          <p:val>
                                            <p:strVal val="#ppt_x"/>
                                          </p:val>
                                        </p:tav>
                                        <p:tav tm="100000">
                                          <p:val>
                                            <p:strVal val="#ppt_x"/>
                                          </p:val>
                                        </p:tav>
                                      </p:tavLst>
                                    </p:anim>
                                    <p:anim calcmode="lin" valueType="num">
                                      <p:cBhvr>
                                        <p:cTn id="5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2000"/>
                                        <p:tgtEl>
                                          <p:spTgt spid="4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fade">
                                      <p:cBhvr>
                                        <p:cTn id="59" dur="2000"/>
                                        <p:tgtEl>
                                          <p:spTgt spid="46"/>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7"/>
                                        </p:tgtEl>
                                        <p:attrNameLst>
                                          <p:attrName>style.visibility</p:attrName>
                                        </p:attrNameLst>
                                      </p:cBhvr>
                                      <p:to>
                                        <p:strVal val="visible"/>
                                      </p:to>
                                    </p:set>
                                    <p:animEffect transition="in" filter="fade">
                                      <p:cBhvr>
                                        <p:cTn id="62" dur="2000"/>
                                        <p:tgtEl>
                                          <p:spTgt spid="47"/>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2000"/>
                                        <p:tgtEl>
                                          <p:spTgt spid="48"/>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fade">
                                      <p:cBhvr>
                                        <p:cTn id="68" dur="2000"/>
                                        <p:tgtEl>
                                          <p:spTgt spid="49"/>
                                        </p:tgtEl>
                                      </p:cBhvr>
                                    </p:animEffect>
                                  </p:childTnLst>
                                </p:cTn>
                              </p:par>
                              <p:par>
                                <p:cTn id="69" presetID="10" presetClass="entr" presetSubtype="0" fill="hold" grpId="0" nodeType="withEffect">
                                  <p:stCondLst>
                                    <p:cond delay="0"/>
                                  </p:stCondLst>
                                  <p:childTnLst>
                                    <p:set>
                                      <p:cBhvr>
                                        <p:cTn id="70" dur="1" fill="hold">
                                          <p:stCondLst>
                                            <p:cond delay="0"/>
                                          </p:stCondLst>
                                        </p:cTn>
                                        <p:tgtEl>
                                          <p:spTgt spid="50"/>
                                        </p:tgtEl>
                                        <p:attrNameLst>
                                          <p:attrName>style.visibility</p:attrName>
                                        </p:attrNameLst>
                                      </p:cBhvr>
                                      <p:to>
                                        <p:strVal val="visible"/>
                                      </p:to>
                                    </p:set>
                                    <p:animEffect transition="in" filter="fade">
                                      <p:cBhvr>
                                        <p:cTn id="71" dur="2000"/>
                                        <p:tgtEl>
                                          <p:spTgt spid="50"/>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51"/>
                                        </p:tgtEl>
                                        <p:attrNameLst>
                                          <p:attrName>style.visibility</p:attrName>
                                        </p:attrNameLst>
                                      </p:cBhvr>
                                      <p:to>
                                        <p:strVal val="visible"/>
                                      </p:to>
                                    </p:set>
                                    <p:animEffect transition="in" filter="fade">
                                      <p:cBhvr>
                                        <p:cTn id="74" dur="2000"/>
                                        <p:tgtEl>
                                          <p:spTgt spid="51"/>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fade">
                                      <p:cBhvr>
                                        <p:cTn id="77" dur="2000"/>
                                        <p:tgtEl>
                                          <p:spTgt spid="55"/>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56"/>
                                        </p:tgtEl>
                                        <p:attrNameLst>
                                          <p:attrName>style.visibility</p:attrName>
                                        </p:attrNameLst>
                                      </p:cBhvr>
                                      <p:to>
                                        <p:strVal val="visible"/>
                                      </p:to>
                                    </p:set>
                                    <p:animEffect transition="in" filter="fade">
                                      <p:cBhvr>
                                        <p:cTn id="80" dur="2000"/>
                                        <p:tgtEl>
                                          <p:spTgt spid="56"/>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57"/>
                                        </p:tgtEl>
                                        <p:attrNameLst>
                                          <p:attrName>style.visibility</p:attrName>
                                        </p:attrNameLst>
                                      </p:cBhvr>
                                      <p:to>
                                        <p:strVal val="visible"/>
                                      </p:to>
                                    </p:set>
                                    <p:animEffect transition="in" filter="fade">
                                      <p:cBhvr>
                                        <p:cTn id="83" dur="2000"/>
                                        <p:tgtEl>
                                          <p:spTgt spid="5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58"/>
                                        </p:tgtEl>
                                        <p:attrNameLst>
                                          <p:attrName>style.visibility</p:attrName>
                                        </p:attrNameLst>
                                      </p:cBhvr>
                                      <p:to>
                                        <p:strVal val="visible"/>
                                      </p:to>
                                    </p:set>
                                    <p:animEffect transition="in" filter="fade">
                                      <p:cBhvr>
                                        <p:cTn id="86" dur="2000"/>
                                        <p:tgtEl>
                                          <p:spTgt spid="58"/>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fade">
                                      <p:cBhvr>
                                        <p:cTn id="89" dur="2000"/>
                                        <p:tgtEl>
                                          <p:spTgt spid="59"/>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63"/>
                                        </p:tgtEl>
                                        <p:attrNameLst>
                                          <p:attrName>style.visibility</p:attrName>
                                        </p:attrNameLst>
                                      </p:cBhvr>
                                      <p:to>
                                        <p:strVal val="visible"/>
                                      </p:to>
                                    </p:set>
                                    <p:animEffect transition="in" filter="fade">
                                      <p:cBhvr>
                                        <p:cTn id="92" dur="20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1" grpId="0"/>
      <p:bldP spid="42" grpId="0"/>
      <p:bldP spid="44" grpId="0"/>
      <p:bldP spid="45" grpId="0"/>
      <p:bldP spid="46" grpId="0"/>
      <p:bldP spid="47" grpId="0"/>
      <p:bldP spid="48" grpId="0"/>
      <p:bldP spid="49" grpId="0"/>
      <p:bldP spid="50" grpId="0"/>
      <p:bldP spid="51" grpId="0"/>
      <p:bldP spid="55" grpId="0"/>
      <p:bldP spid="56" grpId="0"/>
      <p:bldP spid="57" grpId="0"/>
      <p:bldP spid="58" grpId="0"/>
      <p:bldP spid="59" grpId="0"/>
      <p:bldP spid="63"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Picture 17" descr="red (1).jpg"/>
          <p:cNvPicPr>
            <a:picLocks noChangeAspect="1"/>
          </p:cNvPicPr>
          <p:nvPr/>
        </p:nvPicPr>
        <p:blipFill>
          <a:blip r:embed="rId3" cstate="print"/>
          <a:stretch>
            <a:fillRect/>
          </a:stretch>
        </p:blipFill>
        <p:spPr>
          <a:xfrm>
            <a:off x="8307288" y="0"/>
            <a:ext cx="836712" cy="836712"/>
          </a:xfrm>
          <a:prstGeom prst="rect">
            <a:avLst/>
          </a:prstGeom>
        </p:spPr>
      </p:pic>
      <p:pic>
        <p:nvPicPr>
          <p:cNvPr id="17" name="Picture 16" descr="whitehat.jpg"/>
          <p:cNvPicPr>
            <a:picLocks noChangeAspect="1"/>
          </p:cNvPicPr>
          <p:nvPr/>
        </p:nvPicPr>
        <p:blipFill>
          <a:blip r:embed="rId4" cstate="print"/>
          <a:stretch>
            <a:fillRect/>
          </a:stretch>
        </p:blipFill>
        <p:spPr>
          <a:xfrm>
            <a:off x="0" y="0"/>
            <a:ext cx="899592" cy="899592"/>
          </a:xfrm>
          <a:prstGeom prst="rect">
            <a:avLst/>
          </a:prstGeom>
        </p:spPr>
      </p:pic>
      <p:pic>
        <p:nvPicPr>
          <p:cNvPr id="16" name="Picture 15" descr="greenhat.jpg"/>
          <p:cNvPicPr>
            <a:picLocks noChangeAspect="1"/>
          </p:cNvPicPr>
          <p:nvPr/>
        </p:nvPicPr>
        <p:blipFill>
          <a:blip r:embed="rId5" cstate="print"/>
          <a:stretch>
            <a:fillRect/>
          </a:stretch>
        </p:blipFill>
        <p:spPr>
          <a:xfrm>
            <a:off x="3275856" y="2276872"/>
            <a:ext cx="2857500" cy="2857500"/>
          </a:xfrm>
          <a:prstGeom prst="rect">
            <a:avLst/>
          </a:prstGeom>
        </p:spPr>
      </p:pic>
      <p:sp>
        <p:nvSpPr>
          <p:cNvPr id="11" name="TextBox 10"/>
          <p:cNvSpPr txBox="1"/>
          <p:nvPr/>
        </p:nvSpPr>
        <p:spPr>
          <a:xfrm>
            <a:off x="714348" y="500043"/>
            <a:ext cx="2857520"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buFont typeface="Arial" pitchFamily="34" charset="0"/>
              <a:buChar char="•"/>
            </a:pPr>
            <a:r>
              <a:rPr lang="en-US" dirty="0" smtClean="0"/>
              <a:t> 88% people find boiling milk tedious.</a:t>
            </a:r>
          </a:p>
          <a:p>
            <a:pPr>
              <a:buFont typeface="Arial" pitchFamily="34" charset="0"/>
              <a:buChar char="•"/>
            </a:pPr>
            <a:r>
              <a:rPr lang="en-US" dirty="0" smtClean="0"/>
              <a:t> 82% people are looking for an alternative.</a:t>
            </a:r>
          </a:p>
          <a:p>
            <a:pPr>
              <a:buFont typeface="Arial" pitchFamily="34" charset="0"/>
              <a:buChar char="•"/>
            </a:pPr>
            <a:r>
              <a:rPr lang="en-US" dirty="0" smtClean="0"/>
              <a:t> Over boiling reduces nutritional value.</a:t>
            </a:r>
            <a:endParaRPr lang="en-US" dirty="0"/>
          </a:p>
        </p:txBody>
      </p:sp>
      <p:sp>
        <p:nvSpPr>
          <p:cNvPr id="12" name="TextBox 11"/>
          <p:cNvSpPr txBox="1"/>
          <p:nvPr/>
        </p:nvSpPr>
        <p:spPr>
          <a:xfrm>
            <a:off x="5288090" y="378530"/>
            <a:ext cx="3028326" cy="1754326"/>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buFont typeface="Arial" pitchFamily="34" charset="0"/>
              <a:buChar char="•"/>
            </a:pPr>
            <a:r>
              <a:rPr lang="en-US" dirty="0" smtClean="0"/>
              <a:t> Crying over spilt milk</a:t>
            </a:r>
          </a:p>
          <a:p>
            <a:pPr>
              <a:buFont typeface="Arial" pitchFamily="34" charset="0"/>
              <a:buChar char="•"/>
            </a:pPr>
            <a:r>
              <a:rPr lang="en-US" dirty="0" smtClean="0"/>
              <a:t> spilling milk: a bad omen</a:t>
            </a:r>
          </a:p>
          <a:p>
            <a:endParaRPr lang="en-US" dirty="0" smtClean="0"/>
          </a:p>
          <a:p>
            <a:pPr>
              <a:buFont typeface="Arial" pitchFamily="34" charset="0"/>
              <a:buChar char="•"/>
            </a:pPr>
            <a:r>
              <a:rPr lang="en-US" dirty="0" smtClean="0"/>
              <a:t> Overworked housewives</a:t>
            </a:r>
          </a:p>
          <a:p>
            <a:pPr>
              <a:buFont typeface="Arial" pitchFamily="34" charset="0"/>
              <a:buChar char="•"/>
            </a:pPr>
            <a:r>
              <a:rPr lang="en-US" dirty="0" smtClean="0"/>
              <a:t> A well round food is wasted, so many sleep hungry</a:t>
            </a:r>
          </a:p>
        </p:txBody>
      </p:sp>
      <p:sp>
        <p:nvSpPr>
          <p:cNvPr id="13" name="TextBox 12"/>
          <p:cNvSpPr txBox="1"/>
          <p:nvPr/>
        </p:nvSpPr>
        <p:spPr>
          <a:xfrm>
            <a:off x="6156176" y="5143512"/>
            <a:ext cx="2071702" cy="1477328"/>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buFont typeface="Arial" pitchFamily="34" charset="0"/>
              <a:buChar char="•"/>
            </a:pPr>
            <a:r>
              <a:rPr lang="en-US" dirty="0" smtClean="0"/>
              <a:t> Time saved.</a:t>
            </a:r>
          </a:p>
          <a:p>
            <a:pPr>
              <a:buFont typeface="Arial" pitchFamily="34" charset="0"/>
              <a:buChar char="•"/>
            </a:pPr>
            <a:r>
              <a:rPr lang="en-US" dirty="0" smtClean="0"/>
              <a:t> costs reduced</a:t>
            </a:r>
          </a:p>
          <a:p>
            <a:pPr>
              <a:buFont typeface="Arial" pitchFamily="34" charset="0"/>
              <a:buChar char="•"/>
            </a:pPr>
            <a:r>
              <a:rPr lang="en-US" dirty="0" smtClean="0"/>
              <a:t> Milk demand controlled</a:t>
            </a:r>
          </a:p>
          <a:p>
            <a:pPr>
              <a:buFont typeface="Arial" pitchFamily="34" charset="0"/>
              <a:buChar char="•"/>
            </a:pPr>
            <a:r>
              <a:rPr lang="en-US" dirty="0" smtClean="0"/>
              <a:t> More mouths fed</a:t>
            </a:r>
            <a:endParaRPr lang="en-US" dirty="0"/>
          </a:p>
        </p:txBody>
      </p:sp>
      <p:sp>
        <p:nvSpPr>
          <p:cNvPr id="14" name="TextBox 13"/>
          <p:cNvSpPr txBox="1"/>
          <p:nvPr/>
        </p:nvSpPr>
        <p:spPr>
          <a:xfrm>
            <a:off x="850954" y="5143512"/>
            <a:ext cx="2928958" cy="1477328"/>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buFont typeface="Arial" pitchFamily="34" charset="0"/>
              <a:buChar char="•"/>
            </a:pPr>
            <a:r>
              <a:rPr lang="en-US" dirty="0" smtClean="0"/>
              <a:t>Standalone products already exist</a:t>
            </a:r>
          </a:p>
          <a:p>
            <a:pPr>
              <a:buFont typeface="Arial" pitchFamily="34" charset="0"/>
              <a:buChar char="•"/>
            </a:pPr>
            <a:r>
              <a:rPr lang="en-US" dirty="0" smtClean="0"/>
              <a:t> Complexity of the product</a:t>
            </a:r>
          </a:p>
          <a:p>
            <a:pPr>
              <a:buFont typeface="Arial" pitchFamily="34" charset="0"/>
              <a:buChar char="•"/>
            </a:pPr>
            <a:r>
              <a:rPr lang="en-US" dirty="0" smtClean="0"/>
              <a:t> Design of the product</a:t>
            </a:r>
          </a:p>
          <a:p>
            <a:pPr>
              <a:buFont typeface="Arial" pitchFamily="34" charset="0"/>
              <a:buChar char="•"/>
            </a:pPr>
            <a:r>
              <a:rPr lang="en-US" dirty="0" smtClean="0"/>
              <a:t> Cleaning of the product</a:t>
            </a:r>
            <a:endParaRPr lang="en-US" dirty="0"/>
          </a:p>
        </p:txBody>
      </p:sp>
      <p:sp>
        <p:nvSpPr>
          <p:cNvPr id="15" name="TextBox 14"/>
          <p:cNvSpPr txBox="1"/>
          <p:nvPr/>
        </p:nvSpPr>
        <p:spPr>
          <a:xfrm>
            <a:off x="827584" y="2708920"/>
            <a:ext cx="7848872" cy="2062103"/>
          </a:xfrm>
          <a:prstGeom prst="rect">
            <a:avLst/>
          </a:prstGeom>
          <a:noFill/>
        </p:spPr>
        <p:txBody>
          <a:bodyPr wrap="square" rtlCol="0">
            <a:spAutoFit/>
          </a:bodyPr>
          <a:lstStyle/>
          <a:p>
            <a:pPr algn="ctr">
              <a:buFont typeface="Arial" pitchFamily="34" charset="0"/>
              <a:buChar char="•"/>
            </a:pPr>
            <a:r>
              <a:rPr lang="en-US" sz="3200" b="1" dirty="0" smtClean="0">
                <a:solidFill>
                  <a:schemeClr val="tx1">
                    <a:lumMod val="95000"/>
                    <a:lumOff val="5000"/>
                  </a:schemeClr>
                </a:solidFill>
              </a:rPr>
              <a:t> Milk level buzzer system</a:t>
            </a:r>
          </a:p>
          <a:p>
            <a:pPr algn="ctr">
              <a:buFont typeface="Arial" pitchFamily="34" charset="0"/>
              <a:buChar char="•"/>
            </a:pPr>
            <a:r>
              <a:rPr lang="en-US" sz="3200" b="1" dirty="0" smtClean="0">
                <a:solidFill>
                  <a:schemeClr val="tx1">
                    <a:lumMod val="95000"/>
                    <a:lumOff val="5000"/>
                  </a:schemeClr>
                </a:solidFill>
              </a:rPr>
              <a:t>Milk temperature and level buzzer system</a:t>
            </a:r>
          </a:p>
          <a:p>
            <a:pPr algn="ctr">
              <a:buFont typeface="Arial" pitchFamily="34" charset="0"/>
              <a:buChar char="•"/>
            </a:pPr>
            <a:r>
              <a:rPr lang="en-US" sz="3200" b="1" dirty="0" smtClean="0">
                <a:solidFill>
                  <a:schemeClr val="tx1">
                    <a:lumMod val="95000"/>
                    <a:lumOff val="5000"/>
                  </a:schemeClr>
                </a:solidFill>
              </a:rPr>
              <a:t>Complete Milk boiling automation.</a:t>
            </a:r>
          </a:p>
          <a:p>
            <a:pPr algn="ctr">
              <a:buFont typeface="Arial" pitchFamily="34" charset="0"/>
              <a:buChar char="•"/>
            </a:pPr>
            <a:r>
              <a:rPr lang="en-US" sz="3200" b="1" dirty="0" smtClean="0">
                <a:solidFill>
                  <a:schemeClr val="tx1">
                    <a:lumMod val="95000"/>
                    <a:lumOff val="5000"/>
                  </a:schemeClr>
                </a:solidFill>
              </a:rPr>
              <a:t>Mountable on any open utensil</a:t>
            </a:r>
            <a:endParaRPr lang="en-US" sz="3200" b="1" dirty="0">
              <a:solidFill>
                <a:schemeClr val="tx1">
                  <a:lumMod val="95000"/>
                  <a:lumOff val="5000"/>
                </a:schemeClr>
              </a:solidFill>
            </a:endParaRPr>
          </a:p>
        </p:txBody>
      </p:sp>
      <p:pic>
        <p:nvPicPr>
          <p:cNvPr id="19" name="Picture 18" descr="blackhat.jpg"/>
          <p:cNvPicPr>
            <a:picLocks noChangeAspect="1"/>
          </p:cNvPicPr>
          <p:nvPr/>
        </p:nvPicPr>
        <p:blipFill>
          <a:blip r:embed="rId6" cstate="print"/>
          <a:stretch>
            <a:fillRect/>
          </a:stretch>
        </p:blipFill>
        <p:spPr>
          <a:xfrm>
            <a:off x="0" y="6003032"/>
            <a:ext cx="854968" cy="854968"/>
          </a:xfrm>
          <a:prstGeom prst="rect">
            <a:avLst/>
          </a:prstGeom>
        </p:spPr>
      </p:pic>
      <p:pic>
        <p:nvPicPr>
          <p:cNvPr id="20" name="Picture 19" descr="yellowhat.jpg"/>
          <p:cNvPicPr>
            <a:picLocks noChangeAspect="1"/>
          </p:cNvPicPr>
          <p:nvPr/>
        </p:nvPicPr>
        <p:blipFill>
          <a:blip r:embed="rId7" cstate="print"/>
          <a:stretch>
            <a:fillRect/>
          </a:stretch>
        </p:blipFill>
        <p:spPr>
          <a:xfrm>
            <a:off x="8096107" y="6126658"/>
            <a:ext cx="1047893" cy="73134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20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200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par>
                                <p:cTn id="17" presetID="10"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20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2000"/>
                                        <p:tgtEl>
                                          <p:spTgt spid="1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20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9552" y="3356992"/>
            <a:ext cx="8136904" cy="12961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quarter" idx="1"/>
          </p:nvPr>
        </p:nvSpPr>
        <p:spPr>
          <a:xfrm>
            <a:off x="428596" y="1500174"/>
            <a:ext cx="8229600" cy="4521113"/>
          </a:xfrm>
        </p:spPr>
        <p:txBody>
          <a:bodyPr>
            <a:normAutofit/>
          </a:bodyPr>
          <a:lstStyle/>
          <a:p>
            <a:r>
              <a:rPr lang="en-IN" dirty="0" smtClean="0"/>
              <a:t>Make the product compatible with simple open utensils</a:t>
            </a:r>
          </a:p>
          <a:p>
            <a:r>
              <a:rPr lang="en-IN" dirty="0" smtClean="0"/>
              <a:t>Get the product to cost considerably below the competing products; conveniently low to suffice:</a:t>
            </a:r>
          </a:p>
          <a:p>
            <a:pPr algn="ctr">
              <a:buNone/>
            </a:pPr>
            <a:endParaRPr lang="en-IN" sz="2000" b="1" dirty="0" smtClean="0">
              <a:solidFill>
                <a:schemeClr val="tx2">
                  <a:lumMod val="50000"/>
                </a:schemeClr>
              </a:solidFill>
            </a:endParaRPr>
          </a:p>
          <a:p>
            <a:pPr algn="ctr">
              <a:buNone/>
            </a:pPr>
            <a:endParaRPr lang="en-IN" sz="2000" b="1" dirty="0" smtClean="0">
              <a:solidFill>
                <a:schemeClr val="tx2">
                  <a:lumMod val="50000"/>
                </a:schemeClr>
              </a:solidFill>
            </a:endParaRPr>
          </a:p>
          <a:p>
            <a:pPr algn="ctr">
              <a:buNone/>
            </a:pPr>
            <a:r>
              <a:rPr lang="en-IN" sz="2000" b="1" dirty="0" smtClean="0">
                <a:solidFill>
                  <a:schemeClr val="bg1"/>
                </a:solidFill>
              </a:rPr>
              <a:t>COST(Our Product + a simple utensil)  </a:t>
            </a:r>
            <a:r>
              <a:rPr lang="en-IN" b="1" dirty="0" smtClean="0">
                <a:solidFill>
                  <a:schemeClr val="bg1"/>
                </a:solidFill>
              </a:rPr>
              <a:t>&lt; </a:t>
            </a:r>
            <a:r>
              <a:rPr lang="en-IN" sz="2000" b="1" dirty="0" smtClean="0">
                <a:solidFill>
                  <a:schemeClr val="bg1"/>
                </a:solidFill>
              </a:rPr>
              <a:t> COST(Competing product) </a:t>
            </a:r>
          </a:p>
          <a:p>
            <a:pPr>
              <a:buNone/>
            </a:pPr>
            <a:endParaRPr lang="en-IN" dirty="0"/>
          </a:p>
        </p:txBody>
      </p:sp>
      <p:sp>
        <p:nvSpPr>
          <p:cNvPr id="6" name="Rectangle 5"/>
          <p:cNvSpPr/>
          <p:nvPr/>
        </p:nvSpPr>
        <p:spPr>
          <a:xfrm>
            <a:off x="611560" y="548680"/>
            <a:ext cx="4116833" cy="923330"/>
          </a:xfrm>
          <a:prstGeom prst="rect">
            <a:avLst/>
          </a:prstGeom>
          <a:noFill/>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IN" sz="5400" b="1" dirty="0" smtClean="0">
                <a:ln w="50800"/>
                <a:solidFill>
                  <a:schemeClr val="bg1">
                    <a:shade val="50000"/>
                  </a:schemeClr>
                </a:solidFill>
              </a:rPr>
              <a:t>Business Plan</a:t>
            </a:r>
            <a:endParaRPr lang="en-US" sz="5400" b="1" dirty="0">
              <a:ln w="50800"/>
              <a:solidFill>
                <a:schemeClr val="bg1">
                  <a:shade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strVal val="#ppt_w*0.70"/>
                                          </p:val>
                                        </p:tav>
                                        <p:tav tm="100000">
                                          <p:val>
                                            <p:strVal val="#ppt_w"/>
                                          </p:val>
                                        </p:tav>
                                      </p:tavLst>
                                    </p:anim>
                                    <p:anim calcmode="lin" valueType="num">
                                      <p:cBhvr>
                                        <p:cTn id="8" dur="1000" fill="hold"/>
                                        <p:tgtEl>
                                          <p:spTgt spid="6"/>
                                        </p:tgtEl>
                                        <p:attrNameLst>
                                          <p:attrName>ppt_h</p:attrName>
                                        </p:attrNameLst>
                                      </p:cBhvr>
                                      <p:tavLst>
                                        <p:tav tm="0">
                                          <p:val>
                                            <p:strVal val="#ppt_h"/>
                                          </p:val>
                                        </p:tav>
                                        <p:tav tm="100000">
                                          <p:val>
                                            <p:strVal val="#ppt_h"/>
                                          </p:val>
                                        </p:tav>
                                      </p:tavLst>
                                    </p:anim>
                                    <p:animEffect transition="in" filter="fade">
                                      <p:cBhvr>
                                        <p:cTn id="9" dur="10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1488</TotalTime>
  <Words>443</Words>
  <Application>Microsoft Office PowerPoint</Application>
  <PresentationFormat>On-screen Show (4:3)</PresentationFormat>
  <Paragraphs>102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Summary</vt:lpstr>
      <vt:lpstr>( esperanto for creativity )</vt:lpstr>
      <vt:lpstr>Slide 3</vt:lpstr>
      <vt:lpstr>Slide 4</vt:lpstr>
      <vt:lpstr>Slide 5</vt:lpstr>
      <vt:lpstr>Slide 6</vt:lpstr>
      <vt:lpstr>Slide 7</vt:lpstr>
      <vt:lpstr>Slide 8</vt:lpstr>
      <vt:lpstr>Slide 9</vt:lpstr>
      <vt:lpstr>Slide 10</vt:lpstr>
      <vt:lpstr>TEAM</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KREEMO Eesperanto for creativity</dc:title>
  <dc:creator>yogamu</dc:creator>
  <cp:lastModifiedBy>Lalit</cp:lastModifiedBy>
  <cp:revision>78</cp:revision>
  <dcterms:created xsi:type="dcterms:W3CDTF">2012-07-05T10:36:37Z</dcterms:created>
  <dcterms:modified xsi:type="dcterms:W3CDTF">2012-07-14T05:11:48Z</dcterms:modified>
</cp:coreProperties>
</file>